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54C"/>
    <a:srgbClr val="F5A441"/>
    <a:srgbClr val="9363AC"/>
    <a:srgbClr val="929A6E"/>
    <a:srgbClr val="BE7344"/>
    <a:srgbClr val="007E65"/>
    <a:srgbClr val="CC564E"/>
    <a:srgbClr val="157F26"/>
    <a:srgbClr val="92CD8B"/>
    <a:srgbClr val="6C60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8"/>
    <p:restoredTop sz="94363"/>
  </p:normalViewPr>
  <p:slideViewPr>
    <p:cSldViewPr snapToGrid="0" snapToObjects="1">
      <p:cViewPr varScale="1">
        <p:scale>
          <a:sx n="162" d="100"/>
          <a:sy n="162" d="100"/>
        </p:scale>
        <p:origin x="342"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2472" y="184"/>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85C4-4AF8-8446-9F1B-B481AD746086}"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8BA75-ABE9-2041-B111-16A99A60E180}" type="slidenum">
              <a:rPr lang="en-US" smtClean="0"/>
              <a:t>‹#›</a:t>
            </a:fld>
            <a:endParaRPr lang="en-US"/>
          </a:p>
        </p:txBody>
      </p:sp>
    </p:spTree>
    <p:extLst>
      <p:ext uri="{BB962C8B-B14F-4D97-AF65-F5344CB8AC3E}">
        <p14:creationId xmlns:p14="http://schemas.microsoft.com/office/powerpoint/2010/main" val="6213356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8BA75-ABE9-2041-B111-16A99A60E180}" type="slidenum">
              <a:rPr lang="en-US" smtClean="0"/>
              <a:t>1</a:t>
            </a:fld>
            <a:endParaRPr lang="en-US"/>
          </a:p>
        </p:txBody>
      </p:sp>
    </p:spTree>
    <p:extLst>
      <p:ext uri="{BB962C8B-B14F-4D97-AF65-F5344CB8AC3E}">
        <p14:creationId xmlns:p14="http://schemas.microsoft.com/office/powerpoint/2010/main" val="17221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40009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116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2814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42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776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7EE85-1E05-8445-A7E3-DFDA0B448B68}"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02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EE85-1E05-8445-A7E3-DFDA0B448B68}"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27277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EE85-1E05-8445-A7E3-DFDA0B448B68}"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8783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EE85-1E05-8445-A7E3-DFDA0B448B68}"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893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2709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215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87EE85-1E05-8445-A7E3-DFDA0B448B68}" type="datetimeFigureOut">
              <a:rPr lang="en-US" smtClean="0"/>
              <a:t>5/1/2024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CBB361-6F95-2148-83BD-2E8686F716FE}" type="slidenum">
              <a:rPr lang="en-US" smtClean="0"/>
              <a:t>‹#›</a:t>
            </a:fld>
            <a:endParaRPr lang="en-US"/>
          </a:p>
        </p:txBody>
      </p:sp>
    </p:spTree>
    <p:extLst>
      <p:ext uri="{BB962C8B-B14F-4D97-AF65-F5344CB8AC3E}">
        <p14:creationId xmlns:p14="http://schemas.microsoft.com/office/powerpoint/2010/main" val="102597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2ACA7E-AA87-8BCA-DDE9-EA316C4BA9C3}"/>
              </a:ext>
            </a:extLst>
          </p:cNvPr>
          <p:cNvPicPr>
            <a:picLocks noChangeAspect="1"/>
          </p:cNvPicPr>
          <p:nvPr/>
        </p:nvPicPr>
        <p:blipFill>
          <a:blip r:embed="rId3"/>
          <a:srcRect/>
          <a:stretch/>
        </p:blipFill>
        <p:spPr>
          <a:xfrm>
            <a:off x="-7246" y="0"/>
            <a:ext cx="9143991" cy="1327433"/>
          </a:xfrm>
          <a:prstGeom prst="rect">
            <a:avLst/>
          </a:prstGeom>
          <a:solidFill>
            <a:srgbClr val="9363AC"/>
          </a:solidFill>
          <a:ln w="12700">
            <a:solidFill>
              <a:schemeClr val="tx1"/>
            </a:solidFill>
          </a:ln>
        </p:spPr>
      </p:pic>
      <p:cxnSp>
        <p:nvCxnSpPr>
          <p:cNvPr id="17" name="Straight Connector 16"/>
          <p:cNvCxnSpPr>
            <a:cxnSpLocks/>
          </p:cNvCxnSpPr>
          <p:nvPr/>
        </p:nvCxnSpPr>
        <p:spPr>
          <a:xfrm>
            <a:off x="2286004" y="1327433"/>
            <a:ext cx="0" cy="27109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2286004" y="1338290"/>
            <a:ext cx="6931484" cy="2710927"/>
          </a:xfrm>
          <a:prstGeom prst="rect">
            <a:avLst/>
          </a:prstGeom>
        </p:spPr>
        <p:txBody>
          <a:bodyPr vert="horz" lIns="182880" tIns="91440" rIns="182880" bIns="91440" rtlCol="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en-US" sz="1200" dirty="0">
                <a:latin typeface="Century Gothic" panose="020B0502020202020204" pitchFamily="34" charset="0"/>
                <a:ea typeface="Myriad Pro" charset="0"/>
                <a:cs typeface="Myriad Pro" charset="0"/>
              </a:rPr>
              <a:t>Major economic and technical challenges are expected to impede the continued scaling of semiconductor devices. This has resulted in the search for alternate mechanical, biological/biochemical, nanoscale electronic, asynchronous and quantum computing, and sensor technologies. As the underlying nanotechnologies continue to evolve in the labs, it has become imperative to translate the potential of the basic building blocks (analogous to the transistor) emerging from these labs into information systems. JETC provides comprehensive coverage of innovative work in the specification, design analysis, simulation, verification, testing, and evaluation of computing systems constructed out of emerging technologies and advanced semiconductors. Also of interest are innovations in system design for green and sustainable computing, and computing-driven solutions to emerging areas in biotechnology.</a:t>
            </a:r>
          </a:p>
        </p:txBody>
      </p:sp>
      <p:sp>
        <p:nvSpPr>
          <p:cNvPr id="11" name="Rectangle 10"/>
          <p:cNvSpPr/>
          <p:nvPr/>
        </p:nvSpPr>
        <p:spPr>
          <a:xfrm>
            <a:off x="6662057" y="0"/>
            <a:ext cx="2481941" cy="1327433"/>
          </a:xfrm>
          <a:prstGeom prst="rect">
            <a:avLst/>
          </a:prstGeom>
          <a:solidFill>
            <a:srgbClr val="CF55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24" name="Picture 23">
            <a:extLst>
              <a:ext uri="{FF2B5EF4-FFF2-40B4-BE49-F238E27FC236}">
                <a16:creationId xmlns:a16="http://schemas.microsoft.com/office/drawing/2014/main" id="{7E47380B-49C4-4EBB-B0F1-D9795AAA58B8}"/>
              </a:ext>
            </a:extLst>
          </p:cNvPr>
          <p:cNvPicPr>
            <a:picLocks noChangeAspect="1"/>
          </p:cNvPicPr>
          <p:nvPr/>
        </p:nvPicPr>
        <p:blipFill>
          <a:blip r:embed="rId3"/>
          <a:srcRect/>
          <a:stretch/>
        </p:blipFill>
        <p:spPr>
          <a:xfrm>
            <a:off x="8" y="4041535"/>
            <a:ext cx="9143983" cy="1104898"/>
          </a:xfrm>
          <a:prstGeom prst="rect">
            <a:avLst/>
          </a:prstGeom>
          <a:solidFill>
            <a:srgbClr val="9363AC"/>
          </a:solidFill>
          <a:ln w="12700">
            <a:solidFill>
              <a:schemeClr val="tx1"/>
            </a:solidFill>
          </a:ln>
        </p:spPr>
      </p:pic>
      <p:cxnSp>
        <p:nvCxnSpPr>
          <p:cNvPr id="7" name="Straight Connector 6"/>
          <p:cNvCxnSpPr/>
          <p:nvPr/>
        </p:nvCxnSpPr>
        <p:spPr>
          <a:xfrm>
            <a:off x="0" y="4038779"/>
            <a:ext cx="9151245"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4737" y="153123"/>
            <a:ext cx="6454527" cy="1031577"/>
          </a:xfrm>
        </p:spPr>
        <p:txBody>
          <a:bodyPr lIns="0" tIns="0" rIns="0" bIns="0" anchor="t">
            <a:noAutofit/>
          </a:bodyPr>
          <a:lstStyle/>
          <a:p>
            <a:pPr algn="l">
              <a:lnSpc>
                <a:spcPct val="100000"/>
              </a:lnSpc>
            </a:pPr>
            <a:r>
              <a:rPr lang="en-US" sz="2400" b="1" dirty="0">
                <a:solidFill>
                  <a:schemeClr val="bg1"/>
                </a:solidFill>
                <a:latin typeface="Century Gothic" charset="0"/>
                <a:ea typeface="Century Gothic" charset="0"/>
                <a:cs typeface="Century Gothic" charset="0"/>
              </a:rPr>
              <a:t>ACM Journal on Emerging Technologies </a:t>
            </a:r>
            <a:br>
              <a:rPr lang="en-US" sz="2400" b="1" dirty="0">
                <a:solidFill>
                  <a:schemeClr val="bg1"/>
                </a:solidFill>
                <a:latin typeface="Century Gothic" charset="0"/>
                <a:ea typeface="Century Gothic" charset="0"/>
                <a:cs typeface="Century Gothic" charset="0"/>
              </a:rPr>
            </a:br>
            <a:r>
              <a:rPr lang="en-US" sz="2400" b="1" dirty="0">
                <a:solidFill>
                  <a:schemeClr val="bg1"/>
                </a:solidFill>
                <a:latin typeface="Century Gothic" charset="0"/>
                <a:ea typeface="Century Gothic" charset="0"/>
                <a:cs typeface="Century Gothic" charset="0"/>
              </a:rPr>
              <a:t>in Computing Systems (JETC)</a:t>
            </a:r>
          </a:p>
        </p:txBody>
      </p:sp>
      <p:sp>
        <p:nvSpPr>
          <p:cNvPr id="13" name="TextBox 12"/>
          <p:cNvSpPr txBox="1"/>
          <p:nvPr/>
        </p:nvSpPr>
        <p:spPr>
          <a:xfrm>
            <a:off x="6825478" y="55890"/>
            <a:ext cx="2155865" cy="1231106"/>
          </a:xfrm>
          <a:prstGeom prst="rect">
            <a:avLst/>
          </a:prstGeom>
          <a:noFill/>
        </p:spPr>
        <p:txBody>
          <a:bodyPr wrap="square" rtlCol="0">
            <a:spAutoFit/>
          </a:bodyPr>
          <a:lstStyle/>
          <a:p>
            <a:pPr>
              <a:spcAft>
                <a:spcPts val="600"/>
              </a:spcAft>
            </a:pPr>
            <a:r>
              <a:rPr lang="en-US" sz="1300" b="1" dirty="0">
                <a:latin typeface="Century Gothic" panose="020B0502020202020204" pitchFamily="34" charset="0"/>
                <a:ea typeface="Myriad Pro Semibold" charset="0"/>
                <a:cs typeface="Myriad Pro Semibold" charset="0"/>
              </a:rPr>
              <a:t>Editor-in-Chief</a:t>
            </a:r>
          </a:p>
          <a:p>
            <a:pPr>
              <a:spcAft>
                <a:spcPts val="600"/>
              </a:spcAft>
            </a:pPr>
            <a:r>
              <a:rPr lang="en-US" sz="1400" dirty="0">
                <a:latin typeface="Century Gothic" charset="0"/>
                <a:ea typeface="Century Gothic" charset="0"/>
                <a:cs typeface="Century Gothic" charset="0"/>
              </a:rPr>
              <a:t>Ramesh Karri</a:t>
            </a:r>
            <a:br>
              <a:rPr lang="en-US" sz="1400" dirty="0">
                <a:latin typeface="Century Gothic" charset="0"/>
                <a:ea typeface="Century Gothic" charset="0"/>
                <a:cs typeface="Century Gothic" charset="0"/>
              </a:rPr>
            </a:br>
            <a:r>
              <a:rPr lang="en-US" sz="1400" dirty="0">
                <a:latin typeface="Century Gothic" charset="0"/>
                <a:ea typeface="Century Gothic" charset="0"/>
                <a:cs typeface="Century Gothic" charset="0"/>
              </a:rPr>
              <a:t>Polytechnic Institute of New York University (USA)</a:t>
            </a:r>
          </a:p>
        </p:txBody>
      </p:sp>
      <p:sp>
        <p:nvSpPr>
          <p:cNvPr id="23" name="TextBox 22">
            <a:extLst>
              <a:ext uri="{FF2B5EF4-FFF2-40B4-BE49-F238E27FC236}">
                <a16:creationId xmlns:a16="http://schemas.microsoft.com/office/drawing/2014/main" id="{53BE38AD-FDE6-4CAE-9F5A-9F0E28883DA3}"/>
              </a:ext>
            </a:extLst>
          </p:cNvPr>
          <p:cNvSpPr txBox="1"/>
          <p:nvPr/>
        </p:nvSpPr>
        <p:spPr>
          <a:xfrm>
            <a:off x="435872" y="4390100"/>
            <a:ext cx="3454083"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ea typeface="Myriad Pro Semibold" charset="0"/>
                <a:cs typeface="Myriad Pro Semibold" charset="0"/>
              </a:rPr>
              <a:t>https://jetc.acm.org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369" y="4127739"/>
            <a:ext cx="914894" cy="914894"/>
          </a:xfrm>
          <a:prstGeom prst="rect">
            <a:avLst/>
          </a:prstGeom>
          <a:effectLst>
            <a:outerShdw blurRad="50800" dist="50800" dir="5400000" algn="ctr" rotWithShape="0">
              <a:schemeClr val="tx1">
                <a:lumMod val="65000"/>
                <a:lumOff val="35000"/>
                <a:alpha val="82000"/>
              </a:schemeClr>
            </a:outerShdw>
          </a:effectLst>
        </p:spPr>
      </p:pic>
      <p:pic>
        <p:nvPicPr>
          <p:cNvPr id="18" name="Picture 17">
            <a:extLst>
              <a:ext uri="{FF2B5EF4-FFF2-40B4-BE49-F238E27FC236}">
                <a16:creationId xmlns:a16="http://schemas.microsoft.com/office/drawing/2014/main" id="{9B58CE1B-89CF-4CD7-B022-F21F00CC1A0F}"/>
              </a:ext>
            </a:extLst>
          </p:cNvPr>
          <p:cNvPicPr>
            <a:picLocks noChangeAspect="1"/>
          </p:cNvPicPr>
          <p:nvPr/>
        </p:nvPicPr>
        <p:blipFill>
          <a:blip r:embed="rId5"/>
          <a:srcRect/>
          <a:stretch/>
        </p:blipFill>
        <p:spPr>
          <a:xfrm>
            <a:off x="301052" y="1450433"/>
            <a:ext cx="1729109" cy="2420058"/>
          </a:xfrm>
          <a:prstGeom prst="rect">
            <a:avLst/>
          </a:prstGeom>
          <a:ln w="3175">
            <a:solidFill>
              <a:schemeClr val="tx1"/>
            </a:solidFill>
          </a:ln>
        </p:spPr>
      </p:pic>
      <p:sp>
        <p:nvSpPr>
          <p:cNvPr id="15" name="Rectangle 14"/>
          <p:cNvSpPr/>
          <p:nvPr/>
        </p:nvSpPr>
        <p:spPr>
          <a:xfrm>
            <a:off x="0" y="0"/>
            <a:ext cx="9143999" cy="5143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496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s-cfp-ppt-slide" id="{DC49F66A-037B-9A48-92EA-911ED7D08062}" vid="{30A683A2-6A2E-094A-940D-F6440681F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3223</TotalTime>
  <Words>170</Words>
  <Application>Microsoft Office PowerPoint</Application>
  <PresentationFormat>On-screen Show (16:9)</PresentationFormat>
  <Paragraphs>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ACM Journal on Emerging Technologies  in Computing Systems (JETC)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Burns</dc:creator>
  <cp:lastModifiedBy>Siumei Leung</cp:lastModifiedBy>
  <cp:revision>51</cp:revision>
  <dcterms:created xsi:type="dcterms:W3CDTF">2020-08-20T14:25:20Z</dcterms:created>
  <dcterms:modified xsi:type="dcterms:W3CDTF">2024-05-01T14:34:15Z</dcterms:modified>
</cp:coreProperties>
</file>